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15"/>
  </p:notesMasterIdLst>
  <p:sldIdLst>
    <p:sldId id="256" r:id="rId2"/>
    <p:sldId id="267" r:id="rId3"/>
    <p:sldId id="257" r:id="rId4"/>
    <p:sldId id="258" r:id="rId5"/>
    <p:sldId id="259" r:id="rId6"/>
    <p:sldId id="260" r:id="rId7"/>
    <p:sldId id="261" r:id="rId8"/>
    <p:sldId id="269" r:id="rId9"/>
    <p:sldId id="268" r:id="rId10"/>
    <p:sldId id="263" r:id="rId11"/>
    <p:sldId id="264" r:id="rId12"/>
    <p:sldId id="265" r:id="rId13"/>
    <p:sldId id="266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580" autoAdjust="0"/>
    <p:restoredTop sz="98375" autoAdjust="0"/>
  </p:normalViewPr>
  <p:slideViewPr>
    <p:cSldViewPr>
      <p:cViewPr varScale="1">
        <p:scale>
          <a:sx n="73" d="100"/>
          <a:sy n="73" d="100"/>
        </p:scale>
        <p:origin x="-108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0AC99B7-F99F-4676-B52D-B35CEFAAC3C7}" type="datetimeFigureOut">
              <a:rPr lang="ru-RU"/>
              <a:pPr>
                <a:defRPr/>
              </a:pPr>
              <a:t>03.12.2014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1A9783B-2C42-44D3-AF48-4B805D753A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355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99A74A-690B-4795-9170-2CC6854DD9A2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62DAEA-5207-46E5-A9F2-0E53B835CAEF}" type="datetimeFigureOut">
              <a:rPr lang="ru-RU"/>
              <a:pPr>
                <a:defRPr/>
              </a:pPr>
              <a:t>03.12.2014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D56B2F-B493-48E8-9765-31FD5650B4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6BBA4F-8B7E-4BF3-8516-33C70F928A26}" type="datetimeFigureOut">
              <a:rPr lang="ru-RU"/>
              <a:pPr>
                <a:defRPr/>
              </a:pPr>
              <a:t>03.12.2014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72FD89-CF26-4773-8496-507D44F6AF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A82830-415F-49CB-BE9A-06D052EF2F48}" type="datetimeFigureOut">
              <a:rPr lang="ru-RU"/>
              <a:pPr>
                <a:defRPr/>
              </a:pPr>
              <a:t>03.12.2014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206F3B-B0C3-457B-95AA-1B270978CF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BDEA1C-1AE5-4BBC-82F2-5424B63877C5}" type="datetimeFigureOut">
              <a:rPr lang="ru-RU"/>
              <a:pPr>
                <a:defRPr/>
              </a:pPr>
              <a:t>03.12.2014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5F51CE-C457-452C-8DAC-1841629F1F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9F84AF-C938-4837-A8AF-220D0EA143AC}" type="datetimeFigureOut">
              <a:rPr lang="ru-RU"/>
              <a:pPr>
                <a:defRPr/>
              </a:pPr>
              <a:t>03.12.2014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A417E5-03BB-44CA-B496-BA46B7CEB5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BE02BD-8490-4B8F-9CD4-44DF3D5C4B48}" type="datetimeFigureOut">
              <a:rPr lang="ru-RU"/>
              <a:pPr>
                <a:defRPr/>
              </a:pPr>
              <a:t>03.12.2014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BC1C92-1B54-4534-9352-29F73C46A1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ECC22C-4629-4C48-8754-D557C96FDF1B}" type="datetimeFigureOut">
              <a:rPr lang="ru-RU"/>
              <a:pPr>
                <a:defRPr/>
              </a:pPr>
              <a:t>03.12.2014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C4397D-34F7-4182-A3A7-85B0ABCE8F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1A4521-D962-4938-9C70-82F2DAAB35F2}" type="datetimeFigureOut">
              <a:rPr lang="ru-RU"/>
              <a:pPr>
                <a:defRPr/>
              </a:pPr>
              <a:t>03.12.2014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41B1A0-FBFA-4397-B9A9-4E2D959C79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ADA29C-FCE3-45B3-A7CF-1C47F7649BC4}" type="datetimeFigureOut">
              <a:rPr lang="ru-RU"/>
              <a:pPr>
                <a:defRPr/>
              </a:pPr>
              <a:t>03.12.2014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7B5600-125E-4D83-8DE2-CF9E796578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4D0805-210D-4799-9C19-7CB46BDE7DE3}" type="datetimeFigureOut">
              <a:rPr lang="ru-RU"/>
              <a:pPr>
                <a:defRPr/>
              </a:pPr>
              <a:t>03.12.2014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6370CE-D2F6-4B02-8297-31B7ECF886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A0B994-4C69-47BF-97F1-34E1F5E43636}" type="datetimeFigureOut">
              <a:rPr lang="ru-RU"/>
              <a:pPr>
                <a:defRPr/>
              </a:pPr>
              <a:t>03.12.2014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B6E12A-A3F3-4699-91C2-1E960A480F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1BC6B7CD-C5C9-4DD1-8E05-70D742D65AFE}" type="datetimeFigureOut">
              <a:rPr lang="ru-RU"/>
              <a:pPr>
                <a:defRPr/>
              </a:pPr>
              <a:t>03.12.2014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433AB98F-C620-44A2-B639-AF6482AA5E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4" r:id="rId2"/>
    <p:sldLayoutId id="2147483686" r:id="rId3"/>
    <p:sldLayoutId id="2147483683" r:id="rId4"/>
    <p:sldLayoutId id="2147483682" r:id="rId5"/>
    <p:sldLayoutId id="2147483681" r:id="rId6"/>
    <p:sldLayoutId id="2147483680" r:id="rId7"/>
    <p:sldLayoutId id="2147483679" r:id="rId8"/>
    <p:sldLayoutId id="2147483687" r:id="rId9"/>
    <p:sldLayoutId id="2147483678" r:id="rId10"/>
    <p:sldLayoutId id="2147483677" r:id="rId11"/>
  </p:sldLayoutIdLst>
  <p:timing>
    <p:tnLst>
      <p:par>
        <p:cTn id="1" dur="indefinite" restart="never" nodeType="tmRoot"/>
      </p:par>
    </p:tnLst>
  </p:timing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3894" y="1557809"/>
            <a:ext cx="8352928" cy="5040560"/>
          </a:xfrm>
          <a:noFill/>
          <a:effectLst>
            <a:glow rad="228600">
              <a:schemeClr val="accent5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4200" dirty="0" smtClean="0">
                <a:solidFill>
                  <a:schemeClr val="bg2">
                    <a:lumMod val="50000"/>
                  </a:schemeClr>
                </a:solidFill>
              </a:rPr>
              <a:t>       Исследовательский проект</a:t>
            </a:r>
          </a:p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dirty="0"/>
          </a:p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dirty="0"/>
          </a:p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4700" dirty="0" smtClean="0">
                <a:solidFill>
                  <a:srgbClr val="FF0000"/>
                </a:solidFill>
              </a:rPr>
              <a:t>    МОЙ ЗАЩИТНИК- СВЕТЛЯЧОК</a:t>
            </a:r>
          </a:p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sz="4700" dirty="0" smtClean="0">
              <a:solidFill>
                <a:srgbClr val="FF0000"/>
              </a:solidFill>
            </a:endParaRPr>
          </a:p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sz="3200" dirty="0"/>
          </a:p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sz="3200" dirty="0" smtClean="0"/>
          </a:p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sz="3200" dirty="0"/>
          </a:p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Автор: Гончарова Оля </a:t>
            </a:r>
          </a:p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Руководитель: Клевцова Валентина Николаевна      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260648"/>
            <a:ext cx="8229600" cy="72008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   МАДОУ «Детский сад комбинированного вида №7 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0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              </a:t>
            </a:r>
            <a:r>
              <a:rPr lang="ru-RU" sz="2000" dirty="0" err="1" smtClean="0">
                <a:solidFill>
                  <a:schemeClr val="tx2">
                    <a:lumMod val="75000"/>
                  </a:schemeClr>
                </a:solidFill>
              </a:rPr>
              <a:t>г.Шебекино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 Белгородской области»</a:t>
            </a:r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Ирина\Desktop\картин к проекту\_________________4b87c2fe2d84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77344">
            <a:off x="468313" y="266700"/>
            <a:ext cx="2087562" cy="367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C:\Users\Ирина\Desktop\картин к проекту\main_bi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337823">
            <a:off x="3303588" y="306388"/>
            <a:ext cx="2808287" cy="374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C:\Users\Ирина\Desktop\картин к проекту\1241155213_gibd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538962">
            <a:off x="6550025" y="346075"/>
            <a:ext cx="2287588" cy="352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 descr="G:\проект\DSCN180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3850" y="3644900"/>
            <a:ext cx="3240088" cy="291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 descr="C:\Users\Ирина\Desktop\картин к проекту\29583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43450" y="3644900"/>
            <a:ext cx="2381250" cy="306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endParaRPr lang="ru-RU"/>
          </a:p>
        </p:txBody>
      </p:sp>
      <p:pic>
        <p:nvPicPr>
          <p:cNvPr id="22530" name="Picture 2" descr="C:\Users\Ирина\Desktop\фото к проекту (2)\IMG_1007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/>
          <a:srcRect/>
          <a:stretch>
            <a:fillRect/>
          </a:stretch>
        </p:blipFill>
        <p:spPr>
          <a:xfrm>
            <a:off x="755649" y="1556792"/>
            <a:ext cx="3456311" cy="4567783"/>
          </a:xfr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24579" name="Объект 6"/>
          <p:cNvSpPr>
            <a:spLocks noGrp="1"/>
          </p:cNvSpPr>
          <p:nvPr>
            <p:ph sz="quarter" idx="14"/>
          </p:nvPr>
        </p:nvSpPr>
        <p:spPr>
          <a:xfrm>
            <a:off x="4362450" y="1598613"/>
            <a:ext cx="4038600" cy="4525962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4580" name="Picture 3" descr="C:\Users\Ирина\Desktop\картин к проекту\2958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5842000" y="1447800"/>
            <a:ext cx="2636837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4" descr="C:\Users\Ирина\Desktop\картин к проекту\2958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24984">
            <a:off x="-3781425" y="2276475"/>
            <a:ext cx="1512887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2" descr="C:\Users\Ирина\Desktop\фото к проекту (2)\DSC0511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355977" y="1628800"/>
            <a:ext cx="4014036" cy="4457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24583" name="Picture 3" descr="C:\Users\Ирина\Desktop\фото к проекту (2)\DSC05111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-3294063" y="2371725"/>
            <a:ext cx="433388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59817" y="260648"/>
            <a:ext cx="8388932" cy="100811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dirty="0">
              <a:solidFill>
                <a:schemeClr val="accent5">
                  <a:lumMod val="75000"/>
                </a:schemeClr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 err="1">
                <a:solidFill>
                  <a:schemeClr val="accent5">
                    <a:lumMod val="75000"/>
                  </a:schemeClr>
                </a:solidFill>
              </a:rPr>
              <a:t>Фликеры</a:t>
            </a:r>
            <a:r>
              <a:rPr lang="ru-RU" sz="3200" dirty="0">
                <a:solidFill>
                  <a:schemeClr val="accent5">
                    <a:lumMod val="75000"/>
                  </a:schemeClr>
                </a:solidFill>
              </a:rPr>
              <a:t> детям купите, родители,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accent5">
                    <a:lumMod val="75000"/>
                  </a:schemeClr>
                </a:solidFill>
              </a:rPr>
              <a:t>Пусть на дороге их видят водители!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3694" y="2411010"/>
            <a:ext cx="3384376" cy="3970318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rgbClr val="0070C0"/>
                </a:solidFill>
                <a:latin typeface="+mn-lt"/>
                <a:cs typeface="+mn-cs"/>
              </a:rPr>
              <a:t>Папы и мамы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rgbClr val="0070C0"/>
                </a:solidFill>
                <a:latin typeface="+mn-lt"/>
                <a:cs typeface="+mn-cs"/>
              </a:rPr>
              <a:t>Совету внимайте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rgbClr val="0070C0"/>
                </a:solidFill>
                <a:latin typeface="+mn-lt"/>
                <a:cs typeface="+mn-cs"/>
              </a:rPr>
              <a:t>Чудо повязку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rgbClr val="0070C0"/>
                </a:solidFill>
                <a:latin typeface="+mn-lt"/>
                <a:cs typeface="+mn-cs"/>
              </a:rPr>
              <a:t>Всегда надевайте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rgbClr val="0070C0"/>
                </a:solidFill>
                <a:latin typeface="+mn-lt"/>
                <a:cs typeface="+mn-cs"/>
              </a:rPr>
              <a:t>Ваши детишки за безопасность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rgbClr val="0070C0"/>
                </a:solidFill>
                <a:latin typeface="+mn-lt"/>
                <a:cs typeface="+mn-cs"/>
              </a:rPr>
              <a:t>Полоска блестящая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rgbClr val="0070C0"/>
                </a:solidFill>
                <a:latin typeface="+mn-lt"/>
                <a:cs typeface="+mn-cs"/>
              </a:rPr>
              <a:t>Их безопасность</a:t>
            </a: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371475" y="188913"/>
            <a:ext cx="8297863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- На пешеходе должно находиться не меньше 4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фликеров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: на левой и правой руках, на поясе и рюкзаке. Чем больше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фликеров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, тем лучше. Особенно это касается маленьких детей. Из-за своего маленького роста дети почти незаметны для автомобилиста.</a:t>
            </a:r>
          </a:p>
        </p:txBody>
      </p:sp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3851920" y="2492896"/>
            <a:ext cx="4817418" cy="3888432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/>
            <a:ext uri="{91240B29-F687-4F45-9708-019B960494DF}"/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251519" y="4032557"/>
            <a:ext cx="8640959" cy="1107996"/>
          </a:xfrm>
          <a:prstGeom prst="rect">
            <a:avLst/>
          </a:prstGeom>
          <a:noFill/>
          <a:effectLst>
            <a:reflection blurRad="6350" stA="50000" endA="300" endPos="55500" dist="101600" dir="5400000" sy="-100000" algn="bl" rotWithShape="0"/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dirty="0">
                <a:latin typeface="+mn-lt"/>
                <a:cs typeface="+mn-cs"/>
              </a:rPr>
              <a:t>Спасибо за внимание</a:t>
            </a:r>
          </a:p>
        </p:txBody>
      </p:sp>
      <p:pic>
        <p:nvPicPr>
          <p:cNvPr id="1026" name="Picture 2" descr="C:\Users\Ирина\Desktop\фото к проекту (2)\DSC05108.JPG"/>
          <p:cNvPicPr>
            <a:picLocks noChangeAspect="1" noChangeArrowheads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 bwMode="auto">
          <a:xfrm>
            <a:off x="1475656" y="404664"/>
            <a:ext cx="6264696" cy="3744416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mtClean="0">
                <a:solidFill>
                  <a:schemeClr val="tx1"/>
                </a:solidFill>
                <a:effectLst/>
              </a:rPr>
              <a:t> </a:t>
            </a:r>
          </a:p>
        </p:txBody>
      </p:sp>
      <p:sp>
        <p:nvSpPr>
          <p:cNvPr id="15362" name="Rectangle 3"/>
          <p:cNvSpPr>
            <a:spLocks noGrp="1"/>
          </p:cNvSpPr>
          <p:nvPr>
            <p:ph sz="quarter" idx="13"/>
          </p:nvPr>
        </p:nvSpPr>
        <p:spPr>
          <a:xfrm>
            <a:off x="1143000" y="731838"/>
            <a:ext cx="6400800" cy="3475037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026" name="Picture 2" descr="G:\проект ФОТО\100_439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683568" y="332656"/>
            <a:ext cx="7056784" cy="3960440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/>
          </a:extLst>
        </p:spPr>
      </p:pic>
      <p:sp>
        <p:nvSpPr>
          <p:cNvPr id="15364" name="Rectangle 2"/>
          <p:cNvSpPr txBox="1">
            <a:spLocks/>
          </p:cNvSpPr>
          <p:nvPr/>
        </p:nvSpPr>
        <p:spPr bwMode="auto">
          <a:xfrm>
            <a:off x="1789113" y="4437063"/>
            <a:ext cx="65119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19088" indent="-319088" algn="r">
              <a:buClr>
                <a:srgbClr val="C3260C"/>
              </a:buClr>
              <a:buSzPct val="128000"/>
              <a:buFont typeface="Georgia" pitchFamily="18" charset="0"/>
              <a:buChar char="*"/>
            </a:pPr>
            <a:endParaRPr lang="ru-RU" sz="4600" b="1">
              <a:latin typeface="Trebuchet MS" pitchFamily="34" charset="0"/>
            </a:endParaRPr>
          </a:p>
        </p:txBody>
      </p:sp>
      <p:pic>
        <p:nvPicPr>
          <p:cNvPr id="2" name="Picture 2" descr="G:\проект ФОТО\DSCN179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4499992" y="3717032"/>
            <a:ext cx="4392488" cy="2880320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/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Прямоугольник 1"/>
          <p:cNvSpPr>
            <a:spLocks noChangeArrowheads="1"/>
          </p:cNvSpPr>
          <p:nvPr/>
        </p:nvSpPr>
        <p:spPr bwMode="auto">
          <a:xfrm>
            <a:off x="250825" y="168275"/>
            <a:ext cx="8597900" cy="655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Гипотеза: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</a:t>
            </a:r>
          </a:p>
          <a:p>
            <a:pPr>
              <a:defRPr/>
            </a:pPr>
            <a:r>
              <a:rPr lang="ru-RU" sz="2800" dirty="0" err="1">
                <a:latin typeface="Times New Roman" pitchFamily="18" charset="0"/>
              </a:rPr>
              <a:t>световозвращающие</a:t>
            </a:r>
            <a:r>
              <a:rPr lang="ru-RU" sz="2800" dirty="0">
                <a:latin typeface="Times New Roman" pitchFamily="18" charset="0"/>
              </a:rPr>
              <a:t> элементы применяют в жизни для безопасного передвижения по дорогам.</a:t>
            </a:r>
          </a:p>
          <a:p>
            <a:pPr>
              <a:defRPr/>
            </a:pP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Цель проекта:</a:t>
            </a:r>
          </a:p>
          <a:p>
            <a:pPr>
              <a:defRPr/>
            </a:pPr>
            <a:r>
              <a:rPr lang="ru-RU" sz="2800" dirty="0">
                <a:latin typeface="Times New Roman" pitchFamily="18" charset="0"/>
              </a:rPr>
              <a:t> Установить причины применения </a:t>
            </a:r>
            <a:r>
              <a:rPr lang="ru-RU" sz="2800" dirty="0" err="1">
                <a:latin typeface="Times New Roman" pitchFamily="18" charset="0"/>
              </a:rPr>
              <a:t>световозвращающих</a:t>
            </a:r>
            <a:r>
              <a:rPr lang="ru-RU" sz="2800" dirty="0">
                <a:latin typeface="Times New Roman" pitchFamily="18" charset="0"/>
              </a:rPr>
              <a:t> повязок и использование </a:t>
            </a:r>
            <a:r>
              <a:rPr lang="ru-RU" sz="2800" dirty="0" err="1">
                <a:latin typeface="Times New Roman" pitchFamily="18" charset="0"/>
              </a:rPr>
              <a:t>световозвращающих</a:t>
            </a:r>
            <a:r>
              <a:rPr lang="ru-RU" sz="2800" dirty="0">
                <a:latin typeface="Times New Roman" pitchFamily="18" charset="0"/>
              </a:rPr>
              <a:t> элементов в одежде. Доказать, что </a:t>
            </a:r>
            <a:r>
              <a:rPr lang="ru-RU" sz="2800" dirty="0" err="1">
                <a:latin typeface="Times New Roman" pitchFamily="18" charset="0"/>
              </a:rPr>
              <a:t>световозвращатели</a:t>
            </a:r>
            <a:r>
              <a:rPr lang="ru-RU" sz="2800" dirty="0">
                <a:latin typeface="Times New Roman" pitchFamily="18" charset="0"/>
              </a:rPr>
              <a:t> помогают пешеходам обезопасить себя на дороге в тёмное время суток.</a:t>
            </a:r>
          </a:p>
          <a:p>
            <a:pPr>
              <a:defRPr/>
            </a:pP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З</a:t>
            </a:r>
            <a:r>
              <a:rPr lang="ru-RU" sz="28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а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дачи проекта:</a:t>
            </a:r>
            <a:endParaRPr lang="ru-RU" sz="28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</a:endParaRPr>
          </a:p>
          <a:p>
            <a:pPr>
              <a:defRPr/>
            </a:pPr>
            <a:r>
              <a:rPr lang="ru-RU" sz="2800" dirty="0">
                <a:latin typeface="Times New Roman" pitchFamily="18" charset="0"/>
              </a:rPr>
              <a:t>•  изучить историю появления </a:t>
            </a:r>
            <a:r>
              <a:rPr lang="ru-RU" sz="2800" dirty="0" err="1">
                <a:latin typeface="Times New Roman" pitchFamily="18" charset="0"/>
              </a:rPr>
              <a:t>световозвращающих</a:t>
            </a:r>
            <a:r>
              <a:rPr lang="ru-RU" sz="2800" dirty="0">
                <a:latin typeface="Times New Roman" pitchFamily="18" charset="0"/>
              </a:rPr>
              <a:t> элементов;</a:t>
            </a:r>
          </a:p>
          <a:p>
            <a:pPr>
              <a:defRPr/>
            </a:pPr>
            <a:r>
              <a:rPr lang="ru-RU" sz="2800" dirty="0">
                <a:latin typeface="Times New Roman" pitchFamily="18" charset="0"/>
              </a:rPr>
              <a:t>• узнать, как  работают </a:t>
            </a:r>
            <a:r>
              <a:rPr lang="ru-RU" sz="2800" dirty="0" err="1">
                <a:latin typeface="Times New Roman" pitchFamily="18" charset="0"/>
              </a:rPr>
              <a:t>световозвращатели</a:t>
            </a:r>
            <a:r>
              <a:rPr lang="ru-RU" sz="2800" dirty="0">
                <a:latin typeface="Times New Roman" pitchFamily="18" charset="0"/>
              </a:rPr>
              <a:t>.;</a:t>
            </a:r>
          </a:p>
          <a:p>
            <a:pPr>
              <a:defRPr/>
            </a:pPr>
            <a:r>
              <a:rPr lang="ru-RU" sz="2800" dirty="0">
                <a:latin typeface="Times New Roman" pitchFamily="18" charset="0"/>
              </a:rPr>
              <a:t>• выяснить значимость применения различных </a:t>
            </a:r>
            <a:r>
              <a:rPr lang="ru-RU" sz="2800" dirty="0" err="1">
                <a:latin typeface="Times New Roman" pitchFamily="18" charset="0"/>
              </a:rPr>
              <a:t>световозвращающих</a:t>
            </a:r>
            <a:r>
              <a:rPr lang="ru-RU" sz="2800" dirty="0">
                <a:latin typeface="Times New Roman" pitchFamily="18" charset="0"/>
              </a:rPr>
              <a:t> элементов.</a:t>
            </a: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 flipH="1">
            <a:off x="7452320" y="4941168"/>
            <a:ext cx="1584176" cy="1808304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4175" y="917575"/>
            <a:ext cx="8580438" cy="840105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-Изучение познавательной литературы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solidFill>
                <a:schemeClr val="accent6">
                  <a:lumMod val="50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-Спросить у родителей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solidFill>
                <a:schemeClr val="accent6">
                  <a:lumMod val="50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-Найти информацию по данной теме в интернете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solidFill>
                <a:schemeClr val="accent6">
                  <a:lumMod val="50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- Провести эксперимент по теме с воспитателем и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родителями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solidFill>
                <a:schemeClr val="accent6">
                  <a:lumMod val="50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- Беседа с инспектором ДПС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solidFill>
                <a:schemeClr val="accent6">
                  <a:lumMod val="50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 -Изготовление </a:t>
            </a:r>
            <a:r>
              <a:rPr lang="ru-RU" sz="2800" dirty="0" err="1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световозвращающих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 </a:t>
            </a:r>
            <a:r>
              <a:rPr lang="ru-RU" sz="2800" dirty="0" err="1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фликеров</a:t>
            </a:r>
            <a:endParaRPr lang="ru-RU" sz="2400" dirty="0">
              <a:solidFill>
                <a:schemeClr val="accent6">
                  <a:lumMod val="50000"/>
                </a:schemeClr>
              </a:solidFill>
              <a:latin typeface="+mn-lt"/>
              <a:cs typeface="+mn-cs"/>
            </a:endParaRP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Tx/>
              <a:buAutoNum type="arabicPeriod" startAt="2"/>
              <a:defRPr/>
            </a:pPr>
            <a:endParaRPr lang="ru-RU" sz="2400" dirty="0">
              <a:solidFill>
                <a:srgbClr val="FFFF00"/>
              </a:solidFill>
              <a:latin typeface="+mn-lt"/>
              <a:cs typeface="+mn-cs"/>
            </a:endParaRP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Tx/>
              <a:buAutoNum type="arabicPeriod" startAt="2"/>
              <a:defRPr/>
            </a:pPr>
            <a:endParaRPr lang="ru-RU" sz="3200" dirty="0">
              <a:solidFill>
                <a:srgbClr val="FFFF00"/>
              </a:solidFill>
              <a:latin typeface="+mn-lt"/>
              <a:cs typeface="+mn-cs"/>
            </a:endParaRP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Tx/>
              <a:buAutoNum type="arabicPeriod" startAt="2"/>
              <a:defRPr/>
            </a:pPr>
            <a:endParaRPr lang="ru-RU" sz="3200" dirty="0">
              <a:solidFill>
                <a:srgbClr val="FFFF00"/>
              </a:solidFill>
              <a:latin typeface="+mn-lt"/>
              <a:cs typeface="+mn-cs"/>
            </a:endParaRP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Tx/>
              <a:buAutoNum type="arabicPeriod" startAt="2"/>
              <a:defRPr/>
            </a:pPr>
            <a:endParaRPr lang="ru-RU" sz="3200" dirty="0">
              <a:solidFill>
                <a:srgbClr val="FFFF00"/>
              </a:solidFill>
              <a:latin typeface="+mn-lt"/>
              <a:cs typeface="+mn-cs"/>
            </a:endParaRP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Tx/>
              <a:buAutoNum type="arabicPeriod" startAt="2"/>
              <a:defRPr/>
            </a:pPr>
            <a:endParaRPr lang="ru-RU" sz="3200" dirty="0">
              <a:solidFill>
                <a:srgbClr val="FFFF00"/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rgbClr val="FFFF00"/>
                </a:solidFill>
                <a:latin typeface="+mn-lt"/>
                <a:cs typeface="+mn-cs"/>
              </a:rPr>
              <a:t>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339752" y="332655"/>
            <a:ext cx="4464496" cy="584775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  <a:reflection blurRad="6350" stA="50000" endA="300" endPos="38500" dist="50800" dir="5400000" sy="-100000" algn="bl" rotWithShape="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План исследования </a:t>
            </a:r>
          </a:p>
        </p:txBody>
      </p:sp>
      <p:pic>
        <p:nvPicPr>
          <p:cNvPr id="17411" name="Рисунок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75463" y="4868863"/>
            <a:ext cx="1871662" cy="197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Рисунок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75463" y="4868863"/>
            <a:ext cx="1871662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Рисунок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75463" y="4868863"/>
            <a:ext cx="2089150" cy="197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Ирина\Desktop\картин к проекту\55532331.jpg"/>
          <p:cNvPicPr>
            <a:picLocks noChangeAspect="1" noChangeArrowheads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 bwMode="auto">
          <a:xfrm>
            <a:off x="236786" y="2062552"/>
            <a:ext cx="4680520" cy="4507089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  <a:extLst/>
        </p:spPr>
      </p:pic>
      <p:sp>
        <p:nvSpPr>
          <p:cNvPr id="2" name="TextBox 1"/>
          <p:cNvSpPr txBox="1"/>
          <p:nvPr/>
        </p:nvSpPr>
        <p:spPr>
          <a:xfrm>
            <a:off x="179512" y="188640"/>
            <a:ext cx="3672408" cy="1569660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rgbClr val="0070C0"/>
                </a:solidFill>
                <a:latin typeface="+mn-lt"/>
                <a:cs typeface="+mn-cs"/>
              </a:rPr>
              <a:t>Кора берёзы отражает свет фар автомобиля</a:t>
            </a:r>
          </a:p>
        </p:txBody>
      </p:sp>
      <p:sp>
        <p:nvSpPr>
          <p:cNvPr id="18437" name="TextBox 2"/>
          <p:cNvSpPr txBox="1">
            <a:spLocks noChangeArrowheads="1"/>
          </p:cNvSpPr>
          <p:nvPr/>
        </p:nvSpPr>
        <p:spPr bwMode="auto">
          <a:xfrm>
            <a:off x="5364163" y="1700213"/>
            <a:ext cx="3600450" cy="252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ru-RU" sz="3200">
                <a:solidFill>
                  <a:srgbClr val="0070C0"/>
                </a:solidFill>
                <a:latin typeface="Times New Roman" pitchFamily="18" charset="0"/>
              </a:rPr>
              <a:t>Природа помогла придумать первые световозвращатели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Рисунок 2" descr="4_623_povyazk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4150" y="325438"/>
            <a:ext cx="2447925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434" name="Рисунок 3" descr="10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2647950"/>
            <a:ext cx="2552700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459" name="Рисунок 4" descr="302db8af88a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4868863"/>
            <a:ext cx="265747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0" y="-33338"/>
            <a:ext cx="8820150" cy="523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altLang="ru-RU" sz="1400"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</a:t>
            </a:r>
            <a:endParaRPr lang="ru-RU" altLang="ru-RU" sz="900"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altLang="ru-RU" sz="140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lang="ru-RU" altLang="ru-RU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252413" y="1439863"/>
            <a:ext cx="882015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 altLang="ru-RU" sz="900"/>
          </a:p>
          <a:p>
            <a:pPr eaLnBrk="0" hangingPunct="0"/>
            <a:endParaRPr lang="ru-RU" altLang="ru-RU"/>
          </a:p>
        </p:txBody>
      </p:sp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0" y="2546350"/>
            <a:ext cx="18415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altLang="ru-RU" sz="900"/>
          </a:p>
          <a:p>
            <a:pPr eaLnBrk="0" hangingPunct="0"/>
            <a:endParaRPr lang="ru-RU" altLang="ru-RU"/>
          </a:p>
        </p:txBody>
      </p:sp>
      <p:sp>
        <p:nvSpPr>
          <p:cNvPr id="19463" name="Rectangle 7"/>
          <p:cNvSpPr>
            <a:spLocks noChangeArrowheads="1"/>
          </p:cNvSpPr>
          <p:nvPr/>
        </p:nvSpPr>
        <p:spPr bwMode="auto">
          <a:xfrm>
            <a:off x="0" y="4017963"/>
            <a:ext cx="2254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altLang="ru-RU" sz="140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lang="ru-RU" altLang="ru-RU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8443" name="Rectangle 11"/>
          <p:cNvSpPr>
            <a:spLocks noChangeArrowheads="1"/>
          </p:cNvSpPr>
          <p:nvPr/>
        </p:nvSpPr>
        <p:spPr bwMode="auto">
          <a:xfrm>
            <a:off x="2555875" y="-6350"/>
            <a:ext cx="6321425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defRPr/>
            </a:pPr>
            <a:r>
              <a:rPr lang="ru-RU" altLang="ru-RU" sz="24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altLang="ru-RU" sz="3200" dirty="0" err="1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Световозвращающая</a:t>
            </a:r>
            <a:r>
              <a:rPr lang="ru-RU" altLang="ru-RU" sz="32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повязка                      </a:t>
            </a:r>
            <a:endParaRPr lang="ru-RU" altLang="ru-RU" sz="3200" dirty="0">
              <a:solidFill>
                <a:schemeClr val="tx2">
                  <a:lumMod val="75000"/>
                </a:schemeClr>
              </a:solidFill>
              <a:ea typeface="Calibri" pitchFamily="34" charset="0"/>
            </a:endParaRPr>
          </a:p>
          <a:p>
            <a:pPr eaLnBrk="0" hangingPunct="0">
              <a:defRPr/>
            </a:pPr>
            <a:r>
              <a:rPr lang="ru-RU" altLang="ru-RU" sz="3200" dirty="0">
                <a:solidFill>
                  <a:srgbClr val="92D05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altLang="ru-RU" sz="2400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Салатового цвета сделана по ГОСТ и одобрена экспертами.</a:t>
            </a:r>
            <a:endParaRPr lang="ru-RU" altLang="ru-RU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9465" name="Rectangle 12"/>
          <p:cNvSpPr>
            <a:spLocks noChangeArrowheads="1"/>
          </p:cNvSpPr>
          <p:nvPr/>
        </p:nvSpPr>
        <p:spPr bwMode="auto">
          <a:xfrm>
            <a:off x="560388" y="1857375"/>
            <a:ext cx="23936325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 altLang="ru-RU" sz="900"/>
          </a:p>
          <a:p>
            <a:pPr eaLnBrk="0" hangingPunct="0"/>
            <a:endParaRPr lang="ru-RU" altLang="ru-RU"/>
          </a:p>
        </p:txBody>
      </p:sp>
      <p:sp>
        <p:nvSpPr>
          <p:cNvPr id="19466" name="Rectangle 13"/>
          <p:cNvSpPr>
            <a:spLocks noChangeArrowheads="1"/>
          </p:cNvSpPr>
          <p:nvPr/>
        </p:nvSpPr>
        <p:spPr bwMode="auto">
          <a:xfrm>
            <a:off x="152400" y="2698750"/>
            <a:ext cx="18415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altLang="ru-RU" sz="900"/>
          </a:p>
          <a:p>
            <a:pPr eaLnBrk="0" hangingPunct="0"/>
            <a:endParaRPr lang="ru-RU" altLang="ru-RU"/>
          </a:p>
        </p:txBody>
      </p:sp>
      <p:sp>
        <p:nvSpPr>
          <p:cNvPr id="19467" name="Rectangle 14"/>
          <p:cNvSpPr>
            <a:spLocks noChangeArrowheads="1"/>
          </p:cNvSpPr>
          <p:nvPr/>
        </p:nvSpPr>
        <p:spPr bwMode="auto">
          <a:xfrm>
            <a:off x="152400" y="4170363"/>
            <a:ext cx="2254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altLang="ru-RU" sz="140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lang="ru-RU" altLang="ru-RU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8447" name="Прямоугольник 9"/>
          <p:cNvSpPr>
            <a:spLocks noChangeArrowheads="1"/>
          </p:cNvSpPr>
          <p:nvPr/>
        </p:nvSpPr>
        <p:spPr bwMode="auto">
          <a:xfrm>
            <a:off x="2916238" y="1152525"/>
            <a:ext cx="5903912" cy="544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endParaRPr lang="ru-RU" sz="24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</a:endParaRPr>
          </a:p>
          <a:p>
            <a:pPr>
              <a:defRPr/>
            </a:pPr>
            <a:r>
              <a:rPr lang="ru-RU" sz="24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Фликер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– это маленькие значки ,которые можно разместить на рюкзаке, куртке, руке. Они отражают свет в темноте и помогают увидеть пешехода в ночное время. При езде с ближним светом расстояние, при котором можно заметить пешехода, равно 50 метров, а если у человека есть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фликер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, то оно увеличивается до 150 метров.</a:t>
            </a:r>
          </a:p>
          <a:p>
            <a:pPr>
              <a:defRPr/>
            </a:pP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</a:t>
            </a:r>
          </a:p>
          <a:p>
            <a:pPr>
              <a:defRPr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Катафот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- это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световозвращатель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, который размещают но велосипедах, детских колясках, санках, роликовых коньках.</a:t>
            </a:r>
          </a:p>
          <a:p>
            <a:pPr>
              <a:defRPr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</a:t>
            </a:r>
          </a:p>
          <a:p>
            <a:pPr>
              <a:defRPr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7776864" cy="936104"/>
          </a:xfr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/>
          <a:lstStyle/>
          <a:p>
            <a:pPr marL="0" indent="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600" dirty="0" smtClean="0"/>
              <a:t>Так работают </a:t>
            </a:r>
            <a:r>
              <a:rPr lang="ru-RU" sz="3600" dirty="0" err="1" smtClean="0"/>
              <a:t>световозвращатели</a:t>
            </a:r>
            <a:r>
              <a:rPr lang="ru-RU" sz="3600" dirty="0" smtClean="0"/>
              <a:t>    в свете фар автомобиля </a:t>
            </a:r>
            <a:endParaRPr lang="ru-RU" sz="3600" dirty="0"/>
          </a:p>
        </p:txBody>
      </p:sp>
      <p:pic>
        <p:nvPicPr>
          <p:cNvPr id="5122" name="Picture 2" descr="C:\Users\Ирина\Desktop\картин к проекту\shema_rastoyaniya.jpg"/>
          <p:cNvPicPr>
            <a:picLocks noChangeAspect="1" noChangeArrowheads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 bwMode="auto">
          <a:xfrm>
            <a:off x="971600" y="3861048"/>
            <a:ext cx="7128792" cy="2880319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</a:effectLst>
          <a:extLst/>
        </p:spPr>
      </p:pic>
      <p:pic>
        <p:nvPicPr>
          <p:cNvPr id="20483" name="Picture 3" descr="C:\Users\Ирина\Pictures\повтор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1268413"/>
            <a:ext cx="8351838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Ирина\Desktop\на печать\881168074274684965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755577" y="548680"/>
            <a:ext cx="7704856" cy="5832648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/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Ирина\Desktop\фото к проекту (2)\DSCN835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467544" y="548680"/>
            <a:ext cx="3888432" cy="5256584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/>
          </a:extLst>
        </p:spPr>
      </p:pic>
      <p:pic>
        <p:nvPicPr>
          <p:cNvPr id="1028" name="Picture 4" descr="C:\Users\Ирина\Desktop\фото к проекту (2)\DSCN835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4716016" y="548680"/>
            <a:ext cx="3960440" cy="5256584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/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638</TotalTime>
  <Words>240</Words>
  <Application>Microsoft Office PowerPoint</Application>
  <PresentationFormat>Экран (4:3)</PresentationFormat>
  <Paragraphs>66</Paragraphs>
  <Slides>13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4</vt:i4>
      </vt:variant>
      <vt:variant>
        <vt:lpstr>Заголовки слайдов</vt:lpstr>
      </vt:variant>
      <vt:variant>
        <vt:i4>13</vt:i4>
      </vt:variant>
    </vt:vector>
  </HeadingPairs>
  <TitlesOfParts>
    <vt:vector size="23" baseType="lpstr">
      <vt:lpstr>Arial</vt:lpstr>
      <vt:lpstr>Trebuchet MS</vt:lpstr>
      <vt:lpstr>Georgia</vt:lpstr>
      <vt:lpstr>Calibri</vt:lpstr>
      <vt:lpstr>Wingdings 2</vt:lpstr>
      <vt:lpstr>Times New Roman</vt:lpstr>
      <vt:lpstr>Воздушный поток</vt:lpstr>
      <vt:lpstr>Воздушный поток</vt:lpstr>
      <vt:lpstr>Воздушный поток</vt:lpstr>
      <vt:lpstr>Воздушный поток</vt:lpstr>
      <vt:lpstr>Слайд 1</vt:lpstr>
      <vt:lpstr>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МАДОУ «Детский сад комбинированного вида №7 г Шебекино Белгородской области»</dc:title>
  <dc:creator>user</dc:creator>
  <cp:lastModifiedBy>User</cp:lastModifiedBy>
  <cp:revision>61</cp:revision>
  <dcterms:created xsi:type="dcterms:W3CDTF">2014-11-24T14:08:42Z</dcterms:created>
  <dcterms:modified xsi:type="dcterms:W3CDTF">2014-12-03T09:24:57Z</dcterms:modified>
</cp:coreProperties>
</file>